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4" r:id="rId4"/>
  </p:sldMasterIdLst>
  <p:notesMasterIdLst>
    <p:notesMasterId r:id="rId38"/>
  </p:notesMasterIdLst>
  <p:handoutMasterIdLst>
    <p:handoutMasterId r:id="rId39"/>
  </p:handoutMasterIdLst>
  <p:sldIdLst>
    <p:sldId id="262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6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87"/>
  </p:normalViewPr>
  <p:slideViewPr>
    <p:cSldViewPr snapToGrid="0" snapToObjects="1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8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9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83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28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35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97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79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26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5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9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6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8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1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2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0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3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1">
                <a:shade val="28000"/>
                <a:satMod val="94000"/>
                <a:lumMod val="20000"/>
              </a:schemeClr>
              <a:schemeClr val="bg1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6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0814876" cy="6180667"/>
          </a:xfrm>
        </p:spPr>
        <p:txBody>
          <a:bodyPr anchor="ctr">
            <a:noAutofit/>
          </a:bodyPr>
          <a:lstStyle/>
          <a:p>
            <a:pPr algn="l"/>
            <a:r>
              <a:rPr lang="en-US" sz="9800" b="1" dirty="0"/>
              <a:t>University Management</a:t>
            </a:r>
            <a:br>
              <a:rPr lang="en-US" sz="9800" b="1" dirty="0"/>
            </a:br>
            <a:r>
              <a:rPr lang="en-US" sz="9800" b="1" dirty="0">
                <a:solidFill>
                  <a:schemeClr val="tx1"/>
                </a:solidFill>
              </a:rPr>
              <a:t>System</a:t>
            </a:r>
            <a:endParaRPr lang="en-US" sz="9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1BCF5-DABE-443C-B883-1B1A252996AE}"/>
              </a:ext>
            </a:extLst>
          </p:cNvPr>
          <p:cNvSpPr txBox="1"/>
          <p:nvPr/>
        </p:nvSpPr>
        <p:spPr>
          <a:xfrm flipH="1">
            <a:off x="1874519" y="6180667"/>
            <a:ext cx="772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eestyle Script" panose="030804020302050B0404" pitchFamily="66" charset="0"/>
              </a:rPr>
              <a:t>By: Sherif Ashraf</a:t>
            </a: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EG" sz="4000" b="1" dirty="0"/>
              <a:t>1</a:t>
            </a:r>
            <a:r>
              <a:rPr lang="en-US" sz="4000" b="1" dirty="0"/>
              <a:t>- Procedures: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/>
              <a:t>DROP_SEQ_PROCEDURE:</a:t>
            </a:r>
          </a:p>
          <a:p>
            <a:pPr lvl="1"/>
            <a:r>
              <a:rPr lang="en-US" sz="2000" dirty="0"/>
              <a:t>Procedure that deletes any sequences related to university schema in order to create a custom sequence later on.</a:t>
            </a:r>
          </a:p>
          <a:p>
            <a:r>
              <a:rPr lang="en-US" b="1" dirty="0"/>
              <a:t>CREATE_SEQ</a:t>
            </a:r>
          </a:p>
          <a:p>
            <a:pPr lvl="1"/>
            <a:r>
              <a:rPr lang="en-US" dirty="0"/>
              <a:t>Procedure that takes primary key column name, and table name as parameters, and it create new sequence based on the maximum number in the primary key column plus one.</a:t>
            </a:r>
          </a:p>
          <a:p>
            <a:r>
              <a:rPr lang="en-US" b="1" dirty="0"/>
              <a:t>CALC_CGPA</a:t>
            </a:r>
          </a:p>
          <a:p>
            <a:pPr lvl="1"/>
            <a:r>
              <a:rPr lang="en-US" dirty="0"/>
              <a:t>Procedure that takes </a:t>
            </a:r>
            <a:r>
              <a:rPr lang="en-US" dirty="0" err="1"/>
              <a:t>Student_ID</a:t>
            </a:r>
            <a:r>
              <a:rPr lang="en-US" dirty="0"/>
              <a:t> as a parameter and make calculations, based on which, it updates the cumulative GPA for the student with the </a:t>
            </a:r>
            <a:r>
              <a:rPr lang="en-US" dirty="0" err="1"/>
              <a:t>Student_ID</a:t>
            </a:r>
            <a:r>
              <a:rPr lang="en-US" dirty="0"/>
              <a:t> it provided with</a:t>
            </a:r>
          </a:p>
        </p:txBody>
      </p:sp>
    </p:spTree>
    <p:extLst>
      <p:ext uri="{BB962C8B-B14F-4D97-AF65-F5344CB8AC3E}">
        <p14:creationId xmlns:p14="http://schemas.microsoft.com/office/powerpoint/2010/main" val="257962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2- Functions: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/>
              <a:t>CHECK_PK_NO:</a:t>
            </a:r>
          </a:p>
          <a:p>
            <a:pPr lvl="1"/>
            <a:r>
              <a:rPr lang="en-US" sz="2000" dirty="0"/>
              <a:t>takes the schema name, and table name to check for the number and datatype of the primary key columns for the provided table name.</a:t>
            </a:r>
          </a:p>
          <a:p>
            <a:r>
              <a:rPr lang="en-US" sz="2200" b="1" dirty="0" err="1"/>
              <a:t>calc_avg_dept_gpa</a:t>
            </a:r>
            <a:endParaRPr lang="en-US" sz="2200" b="1" dirty="0"/>
          </a:p>
          <a:p>
            <a:pPr lvl="1"/>
            <a:r>
              <a:rPr lang="en-US" dirty="0"/>
              <a:t>This function makes calculations based on </a:t>
            </a:r>
            <a:r>
              <a:rPr lang="en-US" dirty="0" err="1"/>
              <a:t>department_ID</a:t>
            </a:r>
            <a:r>
              <a:rPr lang="en-US" dirty="0"/>
              <a:t> it takes as parameter and return the average GPA for all courses registered in this department.</a:t>
            </a:r>
          </a:p>
          <a:p>
            <a:r>
              <a:rPr lang="en-US" b="1" dirty="0" err="1"/>
              <a:t>calc_avg_gpa</a:t>
            </a:r>
            <a:endParaRPr lang="en-US" b="1" dirty="0"/>
          </a:p>
          <a:p>
            <a:pPr lvl="1"/>
            <a:r>
              <a:rPr lang="en-US" dirty="0"/>
              <a:t>This function makes calculations based on </a:t>
            </a:r>
            <a:r>
              <a:rPr lang="en-US" dirty="0" err="1"/>
              <a:t>Course_ID</a:t>
            </a:r>
            <a:r>
              <a:rPr lang="en-US" dirty="0"/>
              <a:t> it takes as parameter and return the average GPA for all enrollments related to this course.</a:t>
            </a:r>
          </a:p>
        </p:txBody>
      </p:sp>
    </p:spTree>
    <p:extLst>
      <p:ext uri="{BB962C8B-B14F-4D97-AF65-F5344CB8AC3E}">
        <p14:creationId xmlns:p14="http://schemas.microsoft.com/office/powerpoint/2010/main" val="276836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3- Triggers: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2213"/>
            <a:ext cx="9905998" cy="3558988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COURSES_TRG,  DEPARTMENTS_TRG and STUDENTS_TRG:</a:t>
            </a:r>
          </a:p>
          <a:p>
            <a:pPr lvl="1"/>
            <a:r>
              <a:rPr lang="en-US" sz="2000" dirty="0"/>
              <a:t>The action of those triggers is that when inserting new record, they place the primary key column with the next value in the sequence automatically.</a:t>
            </a:r>
          </a:p>
          <a:p>
            <a:r>
              <a:rPr lang="en-US" sz="2200" b="1" dirty="0"/>
              <a:t>POINTS_TRIGGER</a:t>
            </a:r>
          </a:p>
          <a:p>
            <a:pPr lvl="1"/>
            <a:r>
              <a:rPr lang="en-US" dirty="0"/>
              <a:t>This trigger acts on Enrollments table when updating the grade of any record to (A, B, C or D), the trigger act accordingly and update the points.</a:t>
            </a:r>
          </a:p>
          <a:p>
            <a:r>
              <a:rPr lang="en-US" b="1" dirty="0"/>
              <a:t>CGPA_TRIGGER</a:t>
            </a:r>
          </a:p>
          <a:p>
            <a:pPr lvl="1"/>
            <a:r>
              <a:rPr lang="en-US" dirty="0"/>
              <a:t>Compound trigger acts on enrollments table, it is collecting the </a:t>
            </a:r>
            <a:r>
              <a:rPr lang="en-US" dirty="0" err="1"/>
              <a:t>student_ids</a:t>
            </a:r>
            <a:r>
              <a:rPr lang="en-US" dirty="0"/>
              <a:t> for the updated enrollments records in a collection, then makes calculations and updates students table using CALC_CGPA Procedure to update cumulative GPA for the student .</a:t>
            </a:r>
          </a:p>
        </p:txBody>
      </p:sp>
    </p:spTree>
    <p:extLst>
      <p:ext uri="{BB962C8B-B14F-4D97-AF65-F5344CB8AC3E}">
        <p14:creationId xmlns:p14="http://schemas.microsoft.com/office/powerpoint/2010/main" val="195942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3- Triggers: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2213"/>
            <a:ext cx="9905998" cy="3558988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COURSES_TRG,  DEPARTMENTS_TRG and STUDENTS_TRG:</a:t>
            </a:r>
          </a:p>
          <a:p>
            <a:pPr lvl="1"/>
            <a:r>
              <a:rPr lang="en-US" sz="2000" dirty="0"/>
              <a:t>The action of those triggers is that when inserting new record, they place the primary key column with the next value in the sequence automatically.</a:t>
            </a:r>
          </a:p>
          <a:p>
            <a:r>
              <a:rPr lang="en-US" sz="2200" b="1" dirty="0"/>
              <a:t>POINTS_TRIGGER</a:t>
            </a:r>
          </a:p>
          <a:p>
            <a:pPr lvl="1"/>
            <a:r>
              <a:rPr lang="en-US" dirty="0"/>
              <a:t>This trigger acts on Enrollments table when updating the grade of any record to (A, B, C or D), the trigger act accordingly and update the points.</a:t>
            </a:r>
          </a:p>
          <a:p>
            <a:r>
              <a:rPr lang="en-US" b="1" dirty="0"/>
              <a:t>CGPA_TRIGGER</a:t>
            </a:r>
          </a:p>
          <a:p>
            <a:pPr lvl="1"/>
            <a:r>
              <a:rPr lang="en-US" dirty="0"/>
              <a:t>Compound trigger acts on enrollments table, it is collecting the </a:t>
            </a:r>
            <a:r>
              <a:rPr lang="en-US" dirty="0" err="1"/>
              <a:t>student_ids</a:t>
            </a:r>
            <a:r>
              <a:rPr lang="en-US" dirty="0"/>
              <a:t> for the updated enrollments records in a collection, then makes calculations and updates students table using CALC_CGPA Procedure to update cumulative GPA for the student .</a:t>
            </a:r>
          </a:p>
        </p:txBody>
      </p:sp>
    </p:spTree>
    <p:extLst>
      <p:ext uri="{BB962C8B-B14F-4D97-AF65-F5344CB8AC3E}">
        <p14:creationId xmlns:p14="http://schemas.microsoft.com/office/powerpoint/2010/main" val="115738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B570-21DE-4A56-86C4-57604D14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00" y="573740"/>
            <a:ext cx="10234799" cy="5710519"/>
          </a:xfrm>
        </p:spPr>
        <p:txBody>
          <a:bodyPr>
            <a:normAutofit/>
          </a:bodyPr>
          <a:lstStyle/>
          <a:p>
            <a:pPr algn="ctr"/>
            <a:r>
              <a:rPr lang="en-US" sz="7000" b="1" dirty="0"/>
              <a:t>Automation Scripts </a:t>
            </a:r>
          </a:p>
        </p:txBody>
      </p:sp>
    </p:spTree>
    <p:extLst>
      <p:ext uri="{BB962C8B-B14F-4D97-AF65-F5344CB8AC3E}">
        <p14:creationId xmlns:p14="http://schemas.microsoft.com/office/powerpoint/2010/main" val="116203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1-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2213"/>
            <a:ext cx="9905998" cy="35589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A script for automated backup for the database at regular intervals.</a:t>
            </a:r>
          </a:p>
          <a:p>
            <a:r>
              <a:rPr lang="en-US" sz="2400" b="1" dirty="0"/>
              <a:t>Checking for remaining disk space.</a:t>
            </a:r>
          </a:p>
          <a:p>
            <a:r>
              <a:rPr lang="en-US" sz="2400" b="1" dirty="0"/>
              <a:t>Gives warning in a specified log file for any errors.</a:t>
            </a:r>
          </a:p>
        </p:txBody>
      </p:sp>
    </p:spTree>
    <p:extLst>
      <p:ext uri="{BB962C8B-B14F-4D97-AF65-F5344CB8AC3E}">
        <p14:creationId xmlns:p14="http://schemas.microsoft.com/office/powerpoint/2010/main" val="3720120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2- Functionality: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2213"/>
            <a:ext cx="9905998" cy="35589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Backup for Oracle DBMS on UNIVERSITY user every day at 17:00 after regular work hours with backup date and time in backup. directory.</a:t>
            </a:r>
          </a:p>
          <a:p>
            <a:r>
              <a:rPr lang="en-US" sz="2400" b="1" dirty="0"/>
              <a:t>Checking the remaining disk space available on the backup partition, and gives a warning if the usage exceeds 75% of the total partition space.</a:t>
            </a:r>
          </a:p>
          <a:p>
            <a:r>
              <a:rPr lang="en-US" sz="2400" b="1" dirty="0"/>
              <a:t>Logging the success or failure with warning for any backup or disk check procedure in file called University_log.log in logs directory.</a:t>
            </a:r>
          </a:p>
        </p:txBody>
      </p:sp>
    </p:spTree>
    <p:extLst>
      <p:ext uri="{BB962C8B-B14F-4D97-AF65-F5344CB8AC3E}">
        <p14:creationId xmlns:p14="http://schemas.microsoft.com/office/powerpoint/2010/main" val="120147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B570-21DE-4A56-86C4-57604D14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00" y="573740"/>
            <a:ext cx="10234799" cy="5710519"/>
          </a:xfrm>
        </p:spPr>
        <p:txBody>
          <a:bodyPr>
            <a:normAutofit/>
          </a:bodyPr>
          <a:lstStyle/>
          <a:p>
            <a:pPr algn="ctr"/>
            <a:r>
              <a:rPr lang="en-US" sz="7000" b="1" dirty="0"/>
              <a:t>Java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36654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2213"/>
            <a:ext cx="9905998" cy="3558988"/>
          </a:xfrm>
        </p:spPr>
        <p:txBody>
          <a:bodyPr>
            <a:normAutofit/>
          </a:bodyPr>
          <a:lstStyle/>
          <a:p>
            <a:r>
              <a:rPr lang="en-US" sz="2400" b="1" dirty="0"/>
              <a:t>Application Developed using Java using OOP and MCV principles, Connected with University database using Oracle JDC with multiple functionalities and reports on Students, courses, departments and enrollments records.</a:t>
            </a:r>
          </a:p>
        </p:txBody>
      </p:sp>
    </p:spTree>
    <p:extLst>
      <p:ext uri="{BB962C8B-B14F-4D97-AF65-F5344CB8AC3E}">
        <p14:creationId xmlns:p14="http://schemas.microsoft.com/office/powerpoint/2010/main" val="411084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1.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2213"/>
            <a:ext cx="9905998" cy="355898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Students Management: </a:t>
            </a:r>
          </a:p>
          <a:p>
            <a:pPr marL="457200" lvl="1" indent="0">
              <a:buNone/>
            </a:pPr>
            <a:r>
              <a:rPr lang="en-US" sz="2200" b="1" dirty="0"/>
              <a:t>o	Viewing: viewing all the students registered in the university with their name, email, phone number, date of birth, address, semester and cumulative GPA.</a:t>
            </a:r>
          </a:p>
          <a:p>
            <a:pPr marL="0" indent="0">
              <a:buNone/>
            </a:pPr>
            <a:r>
              <a:rPr lang="en-US" sz="2400" b="1" dirty="0"/>
              <a:t>	o	Inserting: Registering a new student to the university.</a:t>
            </a:r>
          </a:p>
          <a:p>
            <a:pPr marL="457200" lvl="1" indent="0">
              <a:buNone/>
            </a:pPr>
            <a:r>
              <a:rPr lang="en-US" sz="2200" b="1" dirty="0"/>
              <a:t>o	Updating: updating the email, phone number or address of the record of a registered student.</a:t>
            </a:r>
          </a:p>
          <a:p>
            <a:pPr marL="457200" lvl="1" indent="0">
              <a:buNone/>
            </a:pPr>
            <a:r>
              <a:rPr lang="en-US" sz="2200" b="1" dirty="0"/>
              <a:t>o	Deleting students: Deleting specific student from database with warning of deleting all of his enrollments.</a:t>
            </a:r>
          </a:p>
        </p:txBody>
      </p:sp>
    </p:spTree>
    <p:extLst>
      <p:ext uri="{BB962C8B-B14F-4D97-AF65-F5344CB8AC3E}">
        <p14:creationId xmlns:p14="http://schemas.microsoft.com/office/powerpoint/2010/main" val="73673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B570-21DE-4A56-86C4-57604D14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00" y="573740"/>
            <a:ext cx="10234799" cy="5710519"/>
          </a:xfrm>
        </p:spPr>
        <p:txBody>
          <a:bodyPr>
            <a:normAutofit/>
          </a:bodyPr>
          <a:lstStyle/>
          <a:p>
            <a:pPr algn="ctr"/>
            <a:r>
              <a:rPr lang="en-US" sz="7000" b="1" dirty="0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1850903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1.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2213"/>
            <a:ext cx="9905998" cy="3558988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Courses Management: </a:t>
            </a:r>
          </a:p>
          <a:p>
            <a:pPr marL="457200" lvl="1" indent="0">
              <a:buNone/>
            </a:pPr>
            <a:r>
              <a:rPr lang="en-US" sz="2200" b="1" dirty="0"/>
              <a:t>o	Viewing: viewing all the courses available in the university with their department and semester.</a:t>
            </a:r>
          </a:p>
          <a:p>
            <a:pPr marL="457200" lvl="1" indent="0">
              <a:buNone/>
            </a:pPr>
            <a:r>
              <a:rPr lang="en-US" sz="2200" b="1" dirty="0"/>
              <a:t>o	Inserting: inserting a new course with its name, description, department id and semester into the system.</a:t>
            </a:r>
          </a:p>
          <a:p>
            <a:pPr marL="457200" lvl="1" indent="0">
              <a:buNone/>
            </a:pPr>
            <a:r>
              <a:rPr lang="en-US" sz="2200" b="1" dirty="0"/>
              <a:t>o	Updating: Update the course information name, description.</a:t>
            </a:r>
          </a:p>
          <a:p>
            <a:pPr marL="457200" lvl="1" indent="0">
              <a:buNone/>
            </a:pPr>
            <a:r>
              <a:rPr lang="en-US" sz="2200" b="1" dirty="0"/>
              <a:t>o	Deleting courses: Deleting a course with a warning before deletion that it will delete the course with all records related to it in the enrollments.</a:t>
            </a:r>
          </a:p>
          <a:p>
            <a:pPr marL="457200" lvl="1" indent="0">
              <a:buNone/>
            </a:pPr>
            <a:r>
              <a:rPr lang="en-US" sz="2200" b="1" dirty="0"/>
              <a:t>o	Viewing reports: allows viewing the average GPA for each course.</a:t>
            </a:r>
          </a:p>
          <a:p>
            <a:pPr marL="457200" lvl="1" indent="0">
              <a:buNone/>
            </a:pP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609963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1.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2213"/>
            <a:ext cx="9905998" cy="3558988"/>
          </a:xfrm>
        </p:spPr>
        <p:txBody>
          <a:bodyPr>
            <a:normAutofit/>
          </a:bodyPr>
          <a:lstStyle/>
          <a:p>
            <a:r>
              <a:rPr lang="en-US" sz="2400" b="1" dirty="0"/>
              <a:t>Departments Management: </a:t>
            </a:r>
          </a:p>
          <a:p>
            <a:pPr marL="457200" lvl="1" indent="0">
              <a:buNone/>
            </a:pPr>
            <a:r>
              <a:rPr lang="en-US" sz="2200" b="1" dirty="0"/>
              <a:t>o	Viewing: viewing all the departments in the university with their name and ID.</a:t>
            </a:r>
          </a:p>
          <a:p>
            <a:pPr marL="457200" lvl="1" indent="0">
              <a:buNone/>
            </a:pPr>
            <a:r>
              <a:rPr lang="en-US" sz="2200" b="1" dirty="0"/>
              <a:t>o	Inserting: register a new department and </a:t>
            </a:r>
          </a:p>
          <a:p>
            <a:pPr marL="457200" lvl="1" indent="0">
              <a:buNone/>
            </a:pPr>
            <a:r>
              <a:rPr lang="en-US" sz="2200" b="1" dirty="0"/>
              <a:t>o	Viewing reports related to each department.</a:t>
            </a:r>
          </a:p>
          <a:p>
            <a:pPr marL="457200" lvl="1" indent="0">
              <a:buNone/>
            </a:pP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738911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1.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2213"/>
            <a:ext cx="9905998" cy="3558988"/>
          </a:xfrm>
        </p:spPr>
        <p:txBody>
          <a:bodyPr>
            <a:normAutofit/>
          </a:bodyPr>
          <a:lstStyle/>
          <a:p>
            <a:r>
              <a:rPr lang="en-US" sz="2400" b="1" dirty="0"/>
              <a:t>Enrollments: </a:t>
            </a:r>
          </a:p>
          <a:p>
            <a:pPr marL="457200" lvl="1" indent="0">
              <a:buNone/>
            </a:pPr>
            <a:r>
              <a:rPr lang="en-US" sz="2200" b="1" dirty="0"/>
              <a:t>o	Viewing: viewing all enrollments with the student id, course id, grade, points, credit hours and GPA.</a:t>
            </a:r>
          </a:p>
          <a:p>
            <a:pPr marL="457200" lvl="1" indent="0">
              <a:buNone/>
            </a:pPr>
            <a:r>
              <a:rPr lang="en-US" sz="2200" b="1" dirty="0"/>
              <a:t>o	Inserting: registering a new enrollment for the student with available courses in the same department and semester.</a:t>
            </a:r>
          </a:p>
          <a:p>
            <a:pPr marL="457200" lvl="1" indent="0">
              <a:buNone/>
            </a:pPr>
            <a:r>
              <a:rPr lang="en-US" sz="2200" b="1" dirty="0"/>
              <a:t>o	Updating: updating an enrollment by adding grade to it according to the student marks.</a:t>
            </a:r>
          </a:p>
          <a:p>
            <a:pPr marL="457200" lvl="1" indent="0">
              <a:buNone/>
            </a:pPr>
            <a:r>
              <a:rPr lang="en-US" sz="2200" b="1" dirty="0"/>
              <a:t>o	Deleting: deleting enrollments for each student and course.</a:t>
            </a:r>
          </a:p>
          <a:p>
            <a:pPr marL="457200" lvl="1" indent="0">
              <a:buNone/>
            </a:pP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043817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1.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2213"/>
            <a:ext cx="9905998" cy="3558988"/>
          </a:xfrm>
        </p:spPr>
        <p:txBody>
          <a:bodyPr>
            <a:normAutofit/>
          </a:bodyPr>
          <a:lstStyle/>
          <a:p>
            <a:r>
              <a:rPr lang="en-US" sz="2400" b="1" dirty="0"/>
              <a:t>Reports:</a:t>
            </a:r>
          </a:p>
          <a:p>
            <a:pPr marL="457200" lvl="1" indent="0">
              <a:buNone/>
            </a:pPr>
            <a:r>
              <a:rPr lang="en-US" sz="2200" b="1" dirty="0"/>
              <a:t>o	Count of the students and courses.</a:t>
            </a:r>
          </a:p>
          <a:p>
            <a:pPr marL="457200" lvl="1" indent="0">
              <a:buNone/>
            </a:pPr>
            <a:r>
              <a:rPr lang="en-US" sz="2200" b="1" dirty="0"/>
              <a:t>o	Average GPA for each department and course.</a:t>
            </a:r>
          </a:p>
          <a:p>
            <a:pPr marL="457200" lvl="1" indent="0">
              <a:buNone/>
            </a:pPr>
            <a:r>
              <a:rPr lang="en-US" sz="2200" b="1" dirty="0"/>
              <a:t>o	Cumulative GPA for each student.</a:t>
            </a:r>
          </a:p>
          <a:p>
            <a:pPr marL="457200" lvl="1" indent="0">
              <a:buNone/>
            </a:pP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05531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2.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4155142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DTO (Data Transfer Objects) Package: </a:t>
            </a:r>
            <a:r>
              <a:rPr lang="en-US" sz="2400" dirty="0"/>
              <a:t>includes DTO class for each table using OOP concepts.</a:t>
            </a:r>
          </a:p>
          <a:p>
            <a:r>
              <a:rPr lang="en-US" sz="2400" b="1" dirty="0"/>
              <a:t>DAO (Data Access Objects) Package</a:t>
            </a:r>
            <a:r>
              <a:rPr lang="en-US" sz="2400" dirty="0"/>
              <a:t>: includes DAO class for each table that handles connection and query execution with Oracle JDC on University user.</a:t>
            </a:r>
          </a:p>
          <a:p>
            <a:r>
              <a:rPr lang="en-US" sz="2400" b="1" dirty="0"/>
              <a:t>Admin dashboard package: </a:t>
            </a:r>
            <a:r>
              <a:rPr lang="en-US" sz="2400" dirty="0"/>
              <a:t>includes the FXML files for each scene with specified controller for each FXML file, each scene inside a sub-package (FXML and Controller). Applying MCV concept.</a:t>
            </a:r>
          </a:p>
          <a:p>
            <a:r>
              <a:rPr lang="en-US" sz="2400" b="1" dirty="0"/>
              <a:t>Resources folder: </a:t>
            </a:r>
            <a:r>
              <a:rPr lang="en-US" sz="2400" dirty="0"/>
              <a:t>for the CSS file and resources used in the GUI designing. 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4391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2.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4155142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DTO (Data Transfer Objects) Package: </a:t>
            </a:r>
            <a:r>
              <a:rPr lang="en-US" sz="2400" dirty="0"/>
              <a:t>includes DTO class for each table using OOP concepts.</a:t>
            </a:r>
          </a:p>
          <a:p>
            <a:r>
              <a:rPr lang="en-US" sz="2400" b="1" dirty="0"/>
              <a:t>DAO (Data Access Objects) Package</a:t>
            </a:r>
            <a:r>
              <a:rPr lang="en-US" sz="2400" dirty="0"/>
              <a:t>: includes DAO class for each table that handles connection and query execution with Oracle JDC on University user.</a:t>
            </a:r>
          </a:p>
          <a:p>
            <a:r>
              <a:rPr lang="en-US" sz="2400" b="1" dirty="0"/>
              <a:t>Admin dashboard package: </a:t>
            </a:r>
            <a:r>
              <a:rPr lang="en-US" sz="2400" dirty="0"/>
              <a:t>includes the FXML files for each scene with specified controller for each FXML file, each scene inside a sub-package (FXML and Controller). Applying MCV concept.</a:t>
            </a:r>
          </a:p>
          <a:p>
            <a:r>
              <a:rPr lang="en-US" sz="2400" b="1" dirty="0"/>
              <a:t>Resources folder: </a:t>
            </a:r>
            <a:r>
              <a:rPr lang="en-US" sz="2400" dirty="0"/>
              <a:t>for the CSS file and resources used in the GUI designing. 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37707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66" y="250397"/>
            <a:ext cx="9905998" cy="1071282"/>
          </a:xfrm>
        </p:spPr>
        <p:txBody>
          <a:bodyPr>
            <a:normAutofit/>
          </a:bodyPr>
          <a:lstStyle/>
          <a:p>
            <a:r>
              <a:rPr lang="en-US" sz="4000" b="1" dirty="0"/>
              <a:t>3.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13" y="1559859"/>
            <a:ext cx="9905998" cy="4155142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Login Screen: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6031D-1E95-448D-ABAA-8D6982AD49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82" y="2154780"/>
            <a:ext cx="6391835" cy="437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19" y="209046"/>
            <a:ext cx="9905998" cy="1071282"/>
          </a:xfrm>
        </p:spPr>
        <p:txBody>
          <a:bodyPr>
            <a:normAutofit/>
          </a:bodyPr>
          <a:lstStyle/>
          <a:p>
            <a:r>
              <a:rPr lang="en-US" sz="4000" b="1" dirty="0"/>
              <a:t>3.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19" y="1936375"/>
            <a:ext cx="4829081" cy="3684495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b="1" dirty="0"/>
              <a:t>Dashboard view: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View reports regarding the number of students and courses, and the top 5 students in the university.</a:t>
            </a:r>
          </a:p>
          <a:p>
            <a:pPr lvl="1"/>
            <a:r>
              <a:rPr lang="en-US" sz="2200" dirty="0"/>
              <a:t>Registering new student or adding a course.</a:t>
            </a:r>
          </a:p>
          <a:p>
            <a:pPr lvl="1"/>
            <a:r>
              <a:rPr lang="en-US" sz="2200" dirty="0"/>
              <a:t>Buttons to switch between different views or sign out.</a:t>
            </a:r>
          </a:p>
          <a:p>
            <a:pPr lvl="1"/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6031D-1E95-448D-ABAA-8D6982AD4989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5123329" y="1535406"/>
            <a:ext cx="6868552" cy="431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32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19" y="209046"/>
            <a:ext cx="9905998" cy="1071282"/>
          </a:xfrm>
        </p:spPr>
        <p:txBody>
          <a:bodyPr>
            <a:normAutofit/>
          </a:bodyPr>
          <a:lstStyle/>
          <a:p>
            <a:r>
              <a:rPr lang="en-US" sz="4000" b="1" dirty="0"/>
              <a:t>3.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19" y="1963271"/>
            <a:ext cx="4546693" cy="3657600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Students view: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Showing all students in a table with all of their information.</a:t>
            </a:r>
          </a:p>
          <a:p>
            <a:pPr lvl="1"/>
            <a:r>
              <a:rPr lang="en-US" sz="2200" dirty="0"/>
              <a:t>Allows deletion or updating students.</a:t>
            </a:r>
          </a:p>
          <a:p>
            <a:pPr lvl="1"/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6031D-1E95-448D-ABAA-8D6982AD4989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4894728" y="1438788"/>
            <a:ext cx="7097153" cy="4470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E4C2D-AE1A-407E-8926-5B0E51940C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11" y="1764261"/>
            <a:ext cx="4858385" cy="38195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676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19" y="209046"/>
            <a:ext cx="9905998" cy="1071282"/>
          </a:xfrm>
        </p:spPr>
        <p:txBody>
          <a:bodyPr>
            <a:normAutofit/>
          </a:bodyPr>
          <a:lstStyle/>
          <a:p>
            <a:r>
              <a:rPr lang="en-US" sz="4000" b="1" dirty="0"/>
              <a:t>3.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19" y="2003611"/>
            <a:ext cx="4546693" cy="3617259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Departments’ view:</a:t>
            </a:r>
          </a:p>
          <a:p>
            <a:pPr lvl="1"/>
            <a:endParaRPr lang="en-US" sz="2200" b="1" dirty="0"/>
          </a:p>
          <a:p>
            <a:pPr lvl="1"/>
            <a:r>
              <a:rPr lang="en-US" sz="2200" b="1" dirty="0"/>
              <a:t>show the department id, name and average GPA for each department</a:t>
            </a:r>
            <a:r>
              <a:rPr lang="en-US" sz="2200" dirty="0"/>
              <a:t>.</a:t>
            </a:r>
          </a:p>
          <a:p>
            <a:pPr lvl="1"/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6031D-1E95-448D-ABAA-8D6982AD4989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4888005" y="1363890"/>
            <a:ext cx="7097153" cy="442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3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1- TABLES: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Students table:</a:t>
            </a:r>
          </a:p>
          <a:p>
            <a:pPr lvl="1"/>
            <a:r>
              <a:rPr lang="en-US" sz="2000" dirty="0" err="1"/>
              <a:t>Student_id</a:t>
            </a:r>
            <a:r>
              <a:rPr lang="en-US" sz="2000" dirty="0"/>
              <a:t>(PK), </a:t>
            </a:r>
            <a:r>
              <a:rPr lang="en-US" sz="2000" dirty="0" err="1"/>
              <a:t>First_name</a:t>
            </a:r>
            <a:r>
              <a:rPr lang="en-US" sz="2000" dirty="0"/>
              <a:t>, </a:t>
            </a:r>
            <a:r>
              <a:rPr lang="en-US" sz="2000" dirty="0" err="1"/>
              <a:t>last_name</a:t>
            </a:r>
            <a:r>
              <a:rPr lang="en-US" sz="2000" dirty="0"/>
              <a:t>, email, </a:t>
            </a:r>
            <a:r>
              <a:rPr lang="en-US" sz="2000" dirty="0" err="1"/>
              <a:t>phone_number</a:t>
            </a:r>
            <a:r>
              <a:rPr lang="en-US" sz="2000" dirty="0"/>
              <a:t>, street, city, semester, CGPA, </a:t>
            </a:r>
            <a:r>
              <a:rPr lang="en-US" sz="2000" dirty="0" err="1"/>
              <a:t>Department_id</a:t>
            </a:r>
            <a:r>
              <a:rPr lang="en-US" sz="2000" dirty="0"/>
              <a:t>(FK).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400" b="1" dirty="0"/>
              <a:t>Courses Table:</a:t>
            </a:r>
          </a:p>
          <a:p>
            <a:pPr lvl="1"/>
            <a:r>
              <a:rPr lang="en-US" sz="2000" dirty="0" err="1"/>
              <a:t>Course_id</a:t>
            </a:r>
            <a:r>
              <a:rPr lang="en-US" sz="2000" dirty="0"/>
              <a:t>(PK), </a:t>
            </a:r>
            <a:r>
              <a:rPr lang="en-US" sz="2000" dirty="0" err="1"/>
              <a:t>course_name</a:t>
            </a:r>
            <a:r>
              <a:rPr lang="en-US" sz="2000" dirty="0"/>
              <a:t>, description, </a:t>
            </a:r>
            <a:r>
              <a:rPr lang="en-US" sz="2000" dirty="0" err="1"/>
              <a:t>credit_hours</a:t>
            </a:r>
            <a:r>
              <a:rPr lang="en-US" sz="2000" dirty="0"/>
              <a:t>, semester, </a:t>
            </a:r>
            <a:r>
              <a:rPr lang="en-US" sz="2000" dirty="0" err="1"/>
              <a:t>department_id</a:t>
            </a:r>
            <a:r>
              <a:rPr lang="en-US" sz="2000" dirty="0"/>
              <a:t>(FK).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96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19" y="209046"/>
            <a:ext cx="9905998" cy="1071282"/>
          </a:xfrm>
        </p:spPr>
        <p:txBody>
          <a:bodyPr>
            <a:normAutofit/>
          </a:bodyPr>
          <a:lstStyle/>
          <a:p>
            <a:r>
              <a:rPr lang="en-US" sz="4000" b="1" dirty="0"/>
              <a:t>3.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19" y="2003611"/>
            <a:ext cx="4546693" cy="3617259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2400" b="1" dirty="0"/>
              <a:t>Courses’ view:</a:t>
            </a:r>
          </a:p>
          <a:p>
            <a:pPr lvl="1"/>
            <a:r>
              <a:rPr lang="en-US" sz="2200" b="1" dirty="0"/>
              <a:t>View course id, name, description, department id the course related to, semester that the student should register to this course in, and average GPA for this course.</a:t>
            </a:r>
          </a:p>
          <a:p>
            <a:pPr lvl="1"/>
            <a:r>
              <a:rPr lang="en-US" sz="2200" b="1" dirty="0"/>
              <a:t>It allows deletion of the course with a warning for deletion of all of its enrollments.</a:t>
            </a:r>
          </a:p>
          <a:p>
            <a:pPr lvl="1"/>
            <a:r>
              <a:rPr lang="en-US" sz="2200" b="1" dirty="0"/>
              <a:t>It allows updating course information using update button.</a:t>
            </a:r>
          </a:p>
          <a:p>
            <a:pPr lvl="1"/>
            <a:r>
              <a:rPr lang="en-US" sz="2200" b="1" dirty="0"/>
              <a:t>Updating screen can be used also for adding a new course by clearing all the fields and enter the new course information.</a:t>
            </a:r>
            <a:endParaRPr lang="en-US" sz="2200" dirty="0"/>
          </a:p>
          <a:p>
            <a:pPr lvl="1"/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6031D-1E95-448D-ABAA-8D6982AD4989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4780885" y="1280328"/>
            <a:ext cx="7311393" cy="4595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98E90-2491-4D27-9493-F44C81269E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68" y="1562100"/>
            <a:ext cx="4686935" cy="3733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108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19" y="209046"/>
            <a:ext cx="9905998" cy="1071282"/>
          </a:xfrm>
        </p:spPr>
        <p:txBody>
          <a:bodyPr>
            <a:normAutofit/>
          </a:bodyPr>
          <a:lstStyle/>
          <a:p>
            <a:r>
              <a:rPr lang="en-US" sz="4000" b="1" dirty="0"/>
              <a:t>3.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19" y="2003611"/>
            <a:ext cx="4546693" cy="3617259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b="1" dirty="0"/>
              <a:t>Enrollment view:</a:t>
            </a:r>
          </a:p>
          <a:p>
            <a:pPr lvl="1"/>
            <a:r>
              <a:rPr lang="en-US" sz="2200" b="1" dirty="0"/>
              <a:t>View all enrollment with student id, course id, student name, course name, grade, quality points and GPA for each enrollment.</a:t>
            </a:r>
          </a:p>
          <a:p>
            <a:pPr lvl="1"/>
            <a:r>
              <a:rPr lang="en-US" sz="2200" b="1" dirty="0"/>
              <a:t>Allow updating grade for each enrollment and add points and GPA regarding to the grade.</a:t>
            </a:r>
          </a:p>
          <a:p>
            <a:pPr lvl="1"/>
            <a:r>
              <a:rPr lang="en-US" sz="2200" b="1" dirty="0"/>
              <a:t>Allow adding new enrollment by opening new scene and view the available courses for each student selected.</a:t>
            </a:r>
            <a:endParaRPr lang="en-US" sz="2200" dirty="0"/>
          </a:p>
          <a:p>
            <a:pPr lvl="1"/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6031D-1E95-448D-ABAA-8D6982AD4989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4872113" y="1325106"/>
            <a:ext cx="7128938" cy="4505958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1F09B-7D26-4201-92D6-8ADE9F06242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4872113" y="1327392"/>
            <a:ext cx="7149074" cy="4550736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04651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19" y="209046"/>
            <a:ext cx="9905998" cy="1071282"/>
          </a:xfrm>
        </p:spPr>
        <p:txBody>
          <a:bodyPr>
            <a:normAutofit/>
          </a:bodyPr>
          <a:lstStyle/>
          <a:p>
            <a:r>
              <a:rPr lang="en-US" sz="4000" b="1" dirty="0"/>
              <a:t>3.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19" y="2003611"/>
            <a:ext cx="4546693" cy="3617259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Search:</a:t>
            </a:r>
          </a:p>
          <a:p>
            <a:pPr marL="457200" lvl="1" indent="0">
              <a:buNone/>
            </a:pPr>
            <a:endParaRPr lang="en-US" sz="2200" b="1" dirty="0"/>
          </a:p>
          <a:p>
            <a:pPr lvl="1"/>
            <a:r>
              <a:rPr lang="en-US" sz="2200" b="1" dirty="0"/>
              <a:t>Search box allows searching while in the students, departments, courses or enrollments scenes.</a:t>
            </a:r>
            <a:endParaRPr lang="en-US" sz="2200" dirty="0"/>
          </a:p>
          <a:p>
            <a:pPr lvl="1"/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6031D-1E95-448D-ABAA-8D6982AD4989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4842806" y="1797784"/>
            <a:ext cx="7187552" cy="35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62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11700" b="1" dirty="0"/>
              <a:t>Thank </a:t>
            </a:r>
            <a:br>
              <a:rPr lang="en-US" sz="11700" b="1" dirty="0"/>
            </a:br>
            <a:r>
              <a:rPr lang="en-US" sz="11700" dirty="0">
                <a:solidFill>
                  <a:schemeClr val="tx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1- TABLES: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Departments table:</a:t>
            </a:r>
          </a:p>
          <a:p>
            <a:pPr lvl="1"/>
            <a:r>
              <a:rPr lang="en-US" sz="2000" dirty="0" err="1"/>
              <a:t>Department_id</a:t>
            </a:r>
            <a:r>
              <a:rPr lang="en-US" sz="2000" dirty="0"/>
              <a:t>(PK), </a:t>
            </a:r>
            <a:r>
              <a:rPr lang="en-US" sz="2000" dirty="0" err="1"/>
              <a:t>Department_name</a:t>
            </a:r>
            <a:r>
              <a:rPr lang="en-US" sz="2000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400" b="1" dirty="0"/>
              <a:t>Enrollment Table:</a:t>
            </a:r>
          </a:p>
          <a:p>
            <a:pPr lvl="1"/>
            <a:r>
              <a:rPr lang="en-US" sz="2000" dirty="0" err="1"/>
              <a:t>Course_id</a:t>
            </a:r>
            <a:r>
              <a:rPr lang="en-US" sz="2000" dirty="0"/>
              <a:t>(FK), </a:t>
            </a:r>
            <a:r>
              <a:rPr lang="en-US" sz="2000" dirty="0" err="1"/>
              <a:t>Student_id</a:t>
            </a:r>
            <a:r>
              <a:rPr lang="en-US" sz="2000" dirty="0"/>
              <a:t>(FK), Grade, points, </a:t>
            </a:r>
            <a:r>
              <a:rPr lang="en-US" sz="2000" dirty="0" err="1"/>
              <a:t>quality_points</a:t>
            </a:r>
            <a:r>
              <a:rPr lang="en-US" sz="2000" dirty="0"/>
              <a:t>, </a:t>
            </a:r>
            <a:r>
              <a:rPr lang="en-US" sz="2000" dirty="0" err="1"/>
              <a:t>department_id</a:t>
            </a:r>
            <a:r>
              <a:rPr lang="en-US" sz="2000" dirty="0"/>
              <a:t>(FK).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4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2- Relationships: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Students and departments:</a:t>
            </a:r>
          </a:p>
          <a:p>
            <a:pPr lvl="1"/>
            <a:r>
              <a:rPr lang="en-US" sz="2000" dirty="0"/>
              <a:t>Cardinality relationship: many-to-one (M:1).</a:t>
            </a:r>
          </a:p>
          <a:p>
            <a:pPr lvl="1"/>
            <a:r>
              <a:rPr lang="en-US" sz="2000" dirty="0"/>
              <a:t>Participation: mandatory – non-mandatory.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400" b="1" dirty="0"/>
              <a:t>Department and courses:</a:t>
            </a:r>
          </a:p>
          <a:p>
            <a:pPr lvl="1"/>
            <a:r>
              <a:rPr lang="en-US" sz="2000" dirty="0"/>
              <a:t>Cardinality relationship: one-to-many (1:M).</a:t>
            </a:r>
          </a:p>
          <a:p>
            <a:pPr lvl="1"/>
            <a:r>
              <a:rPr lang="en-US" sz="2000" dirty="0"/>
              <a:t>Participation: mandatory – mandatory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2- Relationships: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Students and courses:</a:t>
            </a:r>
          </a:p>
          <a:p>
            <a:pPr lvl="1"/>
            <a:r>
              <a:rPr lang="en-US" sz="2000" dirty="0"/>
              <a:t>Cardinality relationship: many-to-Many (M:N).</a:t>
            </a:r>
          </a:p>
          <a:p>
            <a:pPr lvl="1"/>
            <a:r>
              <a:rPr lang="en-US" sz="2000" dirty="0"/>
              <a:t>Participation: mandatory – non-mandatory.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9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3- ERD Design: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06D3E3-B156-4875-B850-D8C70C6FB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052" y="2667000"/>
            <a:ext cx="6426721" cy="3124200"/>
          </a:xfrm>
        </p:spPr>
      </p:pic>
    </p:spTree>
    <p:extLst>
      <p:ext uri="{BB962C8B-B14F-4D97-AF65-F5344CB8AC3E}">
        <p14:creationId xmlns:p14="http://schemas.microsoft.com/office/powerpoint/2010/main" val="243849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3C93-697E-4033-82E7-3253161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4- Mapping and Normalization: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7086-DE17-4CE1-A316-0CBD596A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1.	Students (</a:t>
            </a:r>
            <a:r>
              <a:rPr lang="en-US" sz="2400" b="1" dirty="0" err="1"/>
              <a:t>student_id</a:t>
            </a:r>
            <a:r>
              <a:rPr lang="en-US" sz="2400" b="1" dirty="0"/>
              <a:t>(PK), </a:t>
            </a:r>
            <a:r>
              <a:rPr lang="en-US" sz="2400" b="1" dirty="0" err="1"/>
              <a:t>first_name</a:t>
            </a:r>
            <a:r>
              <a:rPr lang="en-US" sz="2400" b="1" dirty="0"/>
              <a:t>, </a:t>
            </a:r>
            <a:r>
              <a:rPr lang="en-US" sz="2400" b="1" dirty="0" err="1"/>
              <a:t>last_name</a:t>
            </a:r>
            <a:r>
              <a:rPr lang="en-US" sz="2400" b="1" dirty="0"/>
              <a:t>, email, </a:t>
            </a:r>
            <a:r>
              <a:rPr lang="en-US" sz="2400" b="1" dirty="0" err="1"/>
              <a:t>phone_number</a:t>
            </a:r>
            <a:r>
              <a:rPr lang="en-US" sz="2400" b="1" dirty="0"/>
              <a:t>, 					DOB, Street, City, CGPA, semester, </a:t>
            </a:r>
            <a:r>
              <a:rPr lang="en-US" sz="2400" b="1" dirty="0" err="1"/>
              <a:t>department_id</a:t>
            </a:r>
            <a:r>
              <a:rPr lang="en-US" sz="2400" b="1" dirty="0"/>
              <a:t>(FK))</a:t>
            </a:r>
          </a:p>
          <a:p>
            <a:pPr marL="0" indent="0">
              <a:buNone/>
            </a:pPr>
            <a:r>
              <a:rPr lang="en-US" sz="2400" b="1" dirty="0"/>
              <a:t>2.	Departments (</a:t>
            </a:r>
            <a:r>
              <a:rPr lang="en-US" sz="2400" b="1" dirty="0" err="1"/>
              <a:t>Department_id</a:t>
            </a:r>
            <a:r>
              <a:rPr lang="en-US" sz="2400" b="1" dirty="0"/>
              <a:t>(PK), </a:t>
            </a:r>
            <a:r>
              <a:rPr lang="en-US" sz="2400" b="1" dirty="0" err="1"/>
              <a:t>department_name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b="1" dirty="0"/>
              <a:t>3.	Courses (</a:t>
            </a:r>
            <a:r>
              <a:rPr lang="en-US" sz="2400" b="1" dirty="0" err="1"/>
              <a:t>Course_id</a:t>
            </a:r>
            <a:r>
              <a:rPr lang="en-US" sz="2400" b="1" dirty="0"/>
              <a:t>(PK), </a:t>
            </a:r>
            <a:r>
              <a:rPr lang="en-US" sz="2400" b="1" dirty="0" err="1"/>
              <a:t>course_name</a:t>
            </a:r>
            <a:r>
              <a:rPr lang="en-US" sz="2400" b="1" dirty="0"/>
              <a:t>, description, </a:t>
            </a:r>
            <a:r>
              <a:rPr lang="en-US" sz="2400" b="1" dirty="0" err="1"/>
              <a:t>credit_hours</a:t>
            </a:r>
            <a:r>
              <a:rPr lang="en-US" sz="2400" b="1" dirty="0"/>
              <a:t>, 						semester, </a:t>
            </a:r>
            <a:r>
              <a:rPr lang="en-US" sz="2400" b="1" dirty="0" err="1"/>
              <a:t>department_id</a:t>
            </a:r>
            <a:r>
              <a:rPr lang="en-US" sz="2400" b="1" dirty="0"/>
              <a:t>(FK))</a:t>
            </a:r>
          </a:p>
          <a:p>
            <a:pPr marL="0" indent="0">
              <a:buNone/>
            </a:pPr>
            <a:r>
              <a:rPr lang="en-US" sz="2400" b="1" dirty="0"/>
              <a:t>4.	Enrolled (</a:t>
            </a:r>
            <a:r>
              <a:rPr lang="en-US" sz="2400" b="1" dirty="0" err="1"/>
              <a:t>student_id</a:t>
            </a:r>
            <a:r>
              <a:rPr lang="en-US" sz="2400" b="1" dirty="0"/>
              <a:t>(FK), </a:t>
            </a:r>
            <a:r>
              <a:rPr lang="en-US" sz="2400" b="1" dirty="0" err="1"/>
              <a:t>course_id</a:t>
            </a:r>
            <a:r>
              <a:rPr lang="en-US" sz="2400" b="1" dirty="0"/>
              <a:t>(FK), grade, points, </a:t>
            </a:r>
            <a:r>
              <a:rPr lang="en-US" sz="2400" b="1" dirty="0" err="1"/>
              <a:t>quality_points</a:t>
            </a:r>
            <a:r>
              <a:rPr lang="en-US" sz="2400" b="1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5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B570-21DE-4A56-86C4-57604D14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00" y="573740"/>
            <a:ext cx="10234799" cy="5710519"/>
          </a:xfrm>
        </p:spPr>
        <p:txBody>
          <a:bodyPr>
            <a:normAutofit/>
          </a:bodyPr>
          <a:lstStyle/>
          <a:p>
            <a:pPr algn="ctr"/>
            <a:r>
              <a:rPr lang="en-US" sz="7000" b="1" dirty="0"/>
              <a:t>PL/SQL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70719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terms/"/>
    <ds:schemaRef ds:uri="16c05727-aa75-4e4a-9b5f-8a80a1165891"/>
    <ds:schemaRef ds:uri="71af3243-3dd4-4a8d-8c0d-dd76da1f02a5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289</TotalTime>
  <Words>1724</Words>
  <Application>Microsoft Office PowerPoint</Application>
  <PresentationFormat>Widescreen</PresentationFormat>
  <Paragraphs>150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Freestyle Script</vt:lpstr>
      <vt:lpstr>Mesh</vt:lpstr>
      <vt:lpstr>University Management System</vt:lpstr>
      <vt:lpstr>DATABASE Design</vt:lpstr>
      <vt:lpstr>1- TABLES:</vt:lpstr>
      <vt:lpstr>1- TABLES:</vt:lpstr>
      <vt:lpstr>2- Relationships:</vt:lpstr>
      <vt:lpstr>2- Relationships:</vt:lpstr>
      <vt:lpstr>3- ERD Design:</vt:lpstr>
      <vt:lpstr>4- Mapping and Normalization:</vt:lpstr>
      <vt:lpstr>PL/SQL Implementation</vt:lpstr>
      <vt:lpstr>1- Procedures:</vt:lpstr>
      <vt:lpstr>2- Functions:</vt:lpstr>
      <vt:lpstr>3- Triggers:</vt:lpstr>
      <vt:lpstr>3- Triggers:</vt:lpstr>
      <vt:lpstr>Automation Scripts </vt:lpstr>
      <vt:lpstr>1- Purpose:</vt:lpstr>
      <vt:lpstr>2- Functionality:</vt:lpstr>
      <vt:lpstr>Java Application Development</vt:lpstr>
      <vt:lpstr>Overview</vt:lpstr>
      <vt:lpstr>1. Features</vt:lpstr>
      <vt:lpstr>1. Features</vt:lpstr>
      <vt:lpstr>1. Features</vt:lpstr>
      <vt:lpstr>1. Features</vt:lpstr>
      <vt:lpstr>1. Features</vt:lpstr>
      <vt:lpstr>2. Structure</vt:lpstr>
      <vt:lpstr>2. Structure</vt:lpstr>
      <vt:lpstr>3. Views</vt:lpstr>
      <vt:lpstr>3. Views</vt:lpstr>
      <vt:lpstr>3. Views</vt:lpstr>
      <vt:lpstr>3. Views</vt:lpstr>
      <vt:lpstr>3. Views</vt:lpstr>
      <vt:lpstr>3. Views</vt:lpstr>
      <vt:lpstr>3. Views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Management System</dc:title>
  <dc:creator>Sherif Ashraf</dc:creator>
  <cp:lastModifiedBy>Sherif Ashraf</cp:lastModifiedBy>
  <cp:revision>22</cp:revision>
  <dcterms:created xsi:type="dcterms:W3CDTF">2024-02-11T15:55:10Z</dcterms:created>
  <dcterms:modified xsi:type="dcterms:W3CDTF">2024-02-11T20:44:44Z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